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15.xml" ContentType="application/vnd.openxmlformats-officedocument.presentationml.slide+xml"/>
  <Override PartName="/ppt/slides/slide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68" r:id="rId4"/>
    <p:sldId id="259" r:id="rId5"/>
    <p:sldId id="260" r:id="rId6"/>
    <p:sldId id="262" r:id="rId7"/>
    <p:sldId id="261" r:id="rId8"/>
    <p:sldId id="263" r:id="rId9"/>
    <p:sldId id="267" r:id="rId10"/>
    <p:sldId id="264" r:id="rId11"/>
    <p:sldId id="266" r:id="rId12"/>
    <p:sldId id="265" r:id="rId13"/>
    <p:sldId id="269" r:id="rId14"/>
    <p:sldId id="271" r:id="rId15"/>
    <p:sldId id="272" r:id="rId16"/>
    <p:sldId id="270" r:id="rId17"/>
    <p:sldId id="273" r:id="rId18"/>
    <p:sldId id="274" r:id="rId19"/>
    <p:sldId id="275" r:id="rId20"/>
    <p:sldId id="25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F3891B-1A3F-4690-BB82-3DDF98BD6B3F}" type="datetimeFigureOut">
              <a:rPr lang="en-US" smtClean="0"/>
              <a:pPr/>
              <a:t>3/9/2019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818E9B-5676-4B4D-8297-7B0D1521DD3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FEE1AE-501F-4210-BF1B-6C6B99E8DE23}" type="datetimeFigureOut">
              <a:rPr lang="en-GB" smtClean="0"/>
              <a:pPr/>
              <a:t>09/03/2019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rrrrrrrrrrrrrrrr.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800315" y="-13692"/>
            <a:ext cx="9944315" cy="6871692"/>
          </a:xfrm>
          <a:prstGeom prst="rect">
            <a:avLst/>
          </a:prstGeom>
          <a:noFill/>
          <a:extLst>
            <a:ext uri="{909E8E84-426E-40DD-AFC4-6F175D3DCCD1}">
              <a14:hiddenFill xmlns:a14="http://schemas.microsoft.com/office/drawing/2010/main" xmlns="">
                <a:solidFill>
                  <a:srgbClr val="FFFFFF"/>
                </a:solidFill>
              </a14:hiddenFill>
            </a:ext>
          </a:extLst>
        </p:spPr>
      </p:pic>
      <p:pic>
        <p:nvPicPr>
          <p:cNvPr id="1029"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xmlns="" val="0"/>
              </a:ext>
            </a:extLst>
          </a:blip>
          <a:srcRect/>
          <a:stretch>
            <a:fillRect/>
          </a:stretch>
        </p:blipFill>
        <p:spPr bwMode="auto">
          <a:xfrm>
            <a:off x="7308304" y="-243408"/>
            <a:ext cx="1835696" cy="1297661"/>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6" descr="eu_flag_co_funded_pos_[rgb]_right.jpg"/>
          <p:cNvPicPr>
            <a:picLocks noGrp="1" noChangeAspect="1"/>
          </p:cNvPicPr>
          <p:nvPr isPhoto="1" userDrawn="1"/>
        </p:nvPicPr>
        <p:blipFill>
          <a:blip r:embed="rId4" cstate="print">
            <a:lum/>
          </a:blip>
          <a:stretch>
            <a:fillRect/>
          </a:stretch>
        </p:blipFill>
        <p:spPr>
          <a:xfrm>
            <a:off x="0" y="0"/>
            <a:ext cx="2934975" cy="838200"/>
          </a:xfrm>
          <a:prstGeom prst="rect">
            <a:avLst/>
          </a:prstGeom>
          <a:noFill/>
          <a:ln>
            <a:noFill/>
          </a:ln>
        </p:spPr>
      </p:pic>
      <p:sp>
        <p:nvSpPr>
          <p:cNvPr id="8" name="Rectangle 7"/>
          <p:cNvSpPr/>
          <p:nvPr userDrawn="1"/>
        </p:nvSpPr>
        <p:spPr>
          <a:xfrm>
            <a:off x="1874611" y="6211669"/>
            <a:ext cx="5646161" cy="615553"/>
          </a:xfrm>
          <a:prstGeom prst="rect">
            <a:avLst/>
          </a:prstGeom>
        </p:spPr>
        <p:txBody>
          <a:bodyPr wrap="none">
            <a:spAutoFit/>
          </a:bodyPr>
          <a:lstStyle/>
          <a:p>
            <a:pPr algn="ctr"/>
            <a:r>
              <a:rPr lang="en-US" sz="1800" dirty="0" smtClean="0"/>
              <a:t> </a:t>
            </a:r>
            <a:r>
              <a:rPr lang="en-US" sz="1600" b="0" dirty="0" smtClean="0"/>
              <a:t>Promoting youth employment in remote areas in Jordan -(Job Jo)</a:t>
            </a:r>
          </a:p>
          <a:p>
            <a:pPr algn="ctr"/>
            <a:r>
              <a:rPr lang="en-US" sz="1600" b="0" dirty="0" smtClean="0"/>
              <a:t> 598428-EPP-1-2018-1-JO-EPPKA2-CBHE-JP </a:t>
            </a:r>
            <a:endParaRPr lang="en-US" sz="1600" b="0" dirty="0"/>
          </a:p>
        </p:txBody>
      </p:sp>
    </p:spTree>
    <p:extLst>
      <p:ext uri="{BB962C8B-B14F-4D97-AF65-F5344CB8AC3E}">
        <p14:creationId xmlns:p14="http://schemas.microsoft.com/office/powerpoint/2010/main" xmlns="" val="4730307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09/03/2019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607382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09/03/2019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2003878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09/03/2019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505759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FEE1AE-501F-4210-BF1B-6C6B99E8DE23}" type="datetimeFigureOut">
              <a:rPr lang="en-GB" smtClean="0"/>
              <a:pPr/>
              <a:t>09/03/2019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09/03/2019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888888.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756576" cy="8829600"/>
          </a:xfrm>
          <a:prstGeom prst="rect">
            <a:avLst/>
          </a:prstGeom>
          <a:noFill/>
          <a:extLst>
            <a:ext uri="{909E8E84-426E-40DD-AFC4-6F175D3DCCD1}">
              <a14:hiddenFill xmlns:a14="http://schemas.microsoft.com/office/drawing/2010/main" xmlns="">
                <a:solidFill>
                  <a:srgbClr val="FFFFFF"/>
                </a:solidFill>
              </a14:hiddenFill>
            </a:ext>
          </a:extLst>
        </p:spPr>
      </p:pic>
      <p:pic>
        <p:nvPicPr>
          <p:cNvPr id="13"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xmlns="" val="0"/>
              </a:ext>
            </a:extLst>
          </a:blip>
          <a:srcRect/>
          <a:stretch>
            <a:fillRect/>
          </a:stretch>
        </p:blipFill>
        <p:spPr bwMode="auto">
          <a:xfrm>
            <a:off x="7668344" y="44624"/>
            <a:ext cx="1475656" cy="104314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79568012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FEE1AE-501F-4210-BF1B-6C6B99E8DE23}" type="datetimeFigureOut">
              <a:rPr lang="en-GB" smtClean="0"/>
              <a:pPr/>
              <a:t>09/03/2019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105953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6FEE1AE-501F-4210-BF1B-6C6B99E8DE23}" type="datetimeFigureOut">
              <a:rPr lang="en-GB" smtClean="0"/>
              <a:pPr/>
              <a:t>09/03/2019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383298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6FEE1AE-501F-4210-BF1B-6C6B99E8DE23}" type="datetimeFigureOut">
              <a:rPr lang="en-GB" smtClean="0"/>
              <a:pPr/>
              <a:t>09/03/2019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152822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6FEE1AE-501F-4210-BF1B-6C6B99E8DE23}" type="datetimeFigureOut">
              <a:rPr lang="en-GB" smtClean="0"/>
              <a:pPr/>
              <a:t>09/03/2019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2770024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EE1AE-501F-4210-BF1B-6C6B99E8DE23}" type="datetimeFigureOut">
              <a:rPr lang="en-GB" smtClean="0"/>
              <a:pPr/>
              <a:t>09/03/2019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307257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09/03/2019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111345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FEE1AE-501F-4210-BF1B-6C6B99E8DE23}" type="datetimeFigureOut">
              <a:rPr lang="en-GB" smtClean="0"/>
              <a:pPr/>
              <a:t>09/03/2019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19385507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4009426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algn="just" rtl="1">
              <a:buNone/>
            </a:pPr>
            <a:r>
              <a:rPr lang="ar-JO" dirty="0" smtClean="0"/>
              <a:t>تهدف الدراسة إلى التعرف على مكونات سوق العمل وإ تجاهاتها المستقبلیة و أیضاً معرفة حجم الطلب على العمل في القطاعین العام والخاص،و التعرف على مشكلة البطالة في </a:t>
            </a:r>
            <a:r>
              <a:rPr lang="en-US" dirty="0" smtClean="0"/>
              <a:t> </a:t>
            </a:r>
            <a:r>
              <a:rPr lang="ar-JO" dirty="0" smtClean="0"/>
              <a:t>االمناطق النائية خلال فترة الدراسة، . علیه یمكن تحدید مشكلة البحث من خلال الاسئلة التالیة: </a:t>
            </a:r>
            <a:r>
              <a:rPr lang="ar-SA" dirty="0" smtClean="0"/>
              <a:t>وهنالك عدة تساؤلات مٌكن استخلاصها </a:t>
            </a:r>
            <a:r>
              <a:rPr lang="en-US" dirty="0" smtClean="0"/>
              <a:t>:-</a:t>
            </a:r>
          </a:p>
          <a:p>
            <a:pPr algn="just" rtl="1">
              <a:buNone/>
            </a:pPr>
            <a:r>
              <a:rPr lang="en-US" dirty="0" smtClean="0"/>
              <a:t>1 </a:t>
            </a:r>
            <a:r>
              <a:rPr lang="ar-SA" dirty="0" smtClean="0"/>
              <a:t>ماهي اسباب انتشار البطالة</a:t>
            </a:r>
            <a:r>
              <a:rPr lang="en-US" dirty="0" smtClean="0"/>
              <a:t> . </a:t>
            </a:r>
          </a:p>
          <a:p>
            <a:pPr algn="just" rtl="1">
              <a:buNone/>
            </a:pPr>
            <a:r>
              <a:rPr lang="en-US" dirty="0" smtClean="0"/>
              <a:t>2 </a:t>
            </a:r>
            <a:r>
              <a:rPr lang="ar-SA" dirty="0" smtClean="0"/>
              <a:t>ما هي انعكاسات مشكلة البطالة على الفرد والاسرة والمجتمع</a:t>
            </a:r>
            <a:r>
              <a:rPr lang="en-US" dirty="0" smtClean="0"/>
              <a:t> </a:t>
            </a:r>
          </a:p>
          <a:p>
            <a:pPr algn="just" rtl="1">
              <a:buNone/>
            </a:pPr>
            <a:r>
              <a:rPr lang="en-US" dirty="0" smtClean="0"/>
              <a:t>3 </a:t>
            </a:r>
            <a:r>
              <a:rPr lang="ar-SA" dirty="0" smtClean="0"/>
              <a:t>ما هي الحلول والمعالجات الت</a:t>
            </a:r>
            <a:r>
              <a:rPr lang="ar-JO" dirty="0" smtClean="0"/>
              <a:t>ي </a:t>
            </a:r>
            <a:r>
              <a:rPr lang="ar-SA" dirty="0" smtClean="0"/>
              <a:t>تحد من مشكلة البطالة</a:t>
            </a:r>
            <a:endParaRPr lang="ar-JO" dirty="0" smtClean="0"/>
          </a:p>
          <a:p>
            <a:pPr algn="just" rtl="1">
              <a:buNone/>
            </a:pPr>
            <a:r>
              <a:rPr lang="ar-JO" dirty="0" smtClean="0"/>
              <a:t>4- ماهي الاسباب الرئیسیة التي أدت لاختلال سوق العمل في الاردن بشكل عام وبالمناطق النائية بشكل خاص؟ </a:t>
            </a:r>
          </a:p>
          <a:p>
            <a:pPr algn="just" rtl="1">
              <a:buNone/>
            </a:pPr>
            <a:r>
              <a:rPr lang="ar-JO" dirty="0" smtClean="0"/>
              <a:t>5- ماهي السبل التي یمكن من خلالها معالجة هذه الظاهرة وخفض انعكاساتها السالبة على الاقتصاد</a:t>
            </a:r>
            <a:endParaRPr lang="en-US" dirty="0" smtClean="0"/>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The objective of this session is</a:t>
            </a:r>
            <a:endParaRPr lang="ar-JO" dirty="0" smtClean="0"/>
          </a:p>
          <a:p>
            <a:r>
              <a:rPr lang="en-US" dirty="0" smtClean="0"/>
              <a:t>1 - identify the causes of the problem of unemployment in society. –</a:t>
            </a:r>
            <a:endParaRPr lang="ar-JO" dirty="0" smtClean="0"/>
          </a:p>
          <a:p>
            <a:r>
              <a:rPr lang="en-US" dirty="0" smtClean="0"/>
              <a:t> 2 - Identify the implications of the problem of unemployment on the individual and the family in society. –</a:t>
            </a:r>
            <a:endParaRPr lang="ar-JO" dirty="0" smtClean="0"/>
          </a:p>
          <a:p>
            <a:r>
              <a:rPr lang="en-US" dirty="0" smtClean="0"/>
              <a:t> 3 - The development of solutions and treatments that reduce the problem of unemployment or reduce the intensity</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ar-JO" dirty="0" smtClean="0"/>
              <a:t>ان الهدف من المشروع:</a:t>
            </a:r>
          </a:p>
          <a:p>
            <a:pPr algn="r" rtl="1"/>
            <a:r>
              <a:rPr lang="ar-JO" dirty="0" smtClean="0"/>
              <a:t>1- التعرف على اسباب مشكلة البطالة في المجتمع . –</a:t>
            </a:r>
          </a:p>
          <a:p>
            <a:pPr algn="r" rtl="1"/>
            <a:r>
              <a:rPr lang="ar-JO" dirty="0" smtClean="0"/>
              <a:t>2 -التعرف على انعكاسات مشكلة البطالة على الفرد و الاسرة في المجتمع . –</a:t>
            </a:r>
          </a:p>
          <a:p>
            <a:pPr algn="r" rtl="1"/>
            <a:r>
              <a:rPr lang="ar-JO" dirty="0" smtClean="0"/>
              <a:t>3- وضع الحلول و المعالجات التي تحد من مشكلة البطالة او التقليلٌ من شدتها</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lgn="just" rtl="1">
              <a:buNone/>
            </a:pPr>
            <a:r>
              <a:rPr lang="ar-JO" dirty="0" smtClean="0"/>
              <a:t>1-تعاني الغالبية العظمى من افراد المجتمع بالمناطق النائية من الفقر والحرمان ، نتيجٌة لعدم وجود دخل ثابت او قلة الدخل او عدم كفاية الدخل في تلبية الحاجات الاساسيةٌ لأفراد الاسرة .</a:t>
            </a:r>
          </a:p>
          <a:p>
            <a:pPr algn="just" rtl="1">
              <a:buNone/>
            </a:pPr>
            <a:r>
              <a:rPr lang="ar-JO" dirty="0" smtClean="0"/>
              <a:t> 2-ان ندرة راس مال التشغيلٌ لدى معظم افراد </a:t>
            </a:r>
            <a:r>
              <a:rPr lang="ar-JO" dirty="0" smtClean="0"/>
              <a:t>الع</a:t>
            </a:r>
            <a:r>
              <a:rPr lang="ar-JO" dirty="0" smtClean="0"/>
              <a:t>اطلين عن العمل في المناطق النائية</a:t>
            </a:r>
            <a:r>
              <a:rPr lang="ar-JO" dirty="0" smtClean="0"/>
              <a:t> </a:t>
            </a:r>
            <a:r>
              <a:rPr lang="ar-JO" dirty="0" smtClean="0"/>
              <a:t>كانت العقبة الاساسيةٌ امام انتقالهم الى مجالات انتاجيةٌ افضل تتناسب مع اختصاصاتهم المعينٌة وتحصيلٌهم الدراسي .</a:t>
            </a:r>
          </a:p>
          <a:p>
            <a:pPr algn="just" rtl="1">
              <a:buNone/>
            </a:pPr>
            <a:r>
              <a:rPr lang="ar-JO" dirty="0" smtClean="0"/>
              <a:t>3- ان اكثر انواع البطالة و الفقر انتشارا بينٌ افراد العينٌة هي ( البطالة الاجباريةٌ ، </a:t>
            </a:r>
            <a:r>
              <a:rPr lang="ar-JO" dirty="0" smtClean="0"/>
              <a:t>و البطالة الذاتيةٌ و البطالة المنفعة </a:t>
            </a:r>
            <a:r>
              <a:rPr lang="ar-JO" dirty="0" smtClean="0"/>
              <a:t>).</a:t>
            </a:r>
          </a:p>
          <a:p>
            <a:pPr algn="just" rtl="1">
              <a:buNone/>
            </a:pPr>
            <a:r>
              <a:rPr lang="ar-JO" dirty="0" smtClean="0"/>
              <a:t>4- </a:t>
            </a:r>
            <a:r>
              <a:rPr lang="ar-JO" dirty="0" smtClean="0"/>
              <a:t>يجب دراسة حالات البطالة </a:t>
            </a:r>
            <a:r>
              <a:rPr lang="ar-JO" dirty="0" smtClean="0"/>
              <a:t>و الفقر </a:t>
            </a:r>
            <a:r>
              <a:rPr lang="ar-JO" dirty="0" smtClean="0"/>
              <a:t>جميعٌ </a:t>
            </a:r>
            <a:r>
              <a:rPr lang="ar-JO" dirty="0" smtClean="0"/>
              <a:t>الاجناس والاعمار ( صغار السن ، كبار السن ، خر جٌينٌ ، مستو اٌت </a:t>
            </a:r>
            <a:r>
              <a:rPr lang="ar-JO" dirty="0" smtClean="0"/>
              <a:t>علميةٌ مختلفة </a:t>
            </a:r>
            <a:r>
              <a:rPr lang="ar-JO" dirty="0" smtClean="0"/>
              <a:t>، وغيرٌها )</a:t>
            </a:r>
          </a:p>
          <a:p>
            <a:pPr algn="just" rtl="1">
              <a:buNone/>
            </a:pPr>
            <a:r>
              <a:rPr lang="ar-JO" dirty="0" smtClean="0"/>
              <a:t>-5- الغالبيةٌ </a:t>
            </a:r>
            <a:r>
              <a:rPr lang="ar-JO" dirty="0" smtClean="0"/>
              <a:t>العظمى من افراد المجتع في المناطق النائية يعٌرفون العاطل عن العمل هو الذي يعٌمل خارج الدائرة الحكوميةٌ فقط ، وان لديهٌ عمل في القطاع الخاص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pPr algn="just" rtl="1">
              <a:buNone/>
            </a:pPr>
            <a:r>
              <a:rPr lang="ar-JO" dirty="0" smtClean="0"/>
              <a:t>6-يعٌد معدل النمو السكان في الاردن عال نسب بالمقارنة بالدول المجاورة وهو احد الاسباب وراء مشكلة البطالة </a:t>
            </a:r>
            <a:r>
              <a:rPr lang="ar-JO" dirty="0" smtClean="0"/>
              <a:t>المتفاقمة بشكل عام </a:t>
            </a:r>
            <a:endParaRPr lang="ar-JO" dirty="0" smtClean="0"/>
          </a:p>
          <a:p>
            <a:pPr algn="just" rtl="1">
              <a:buNone/>
            </a:pPr>
            <a:r>
              <a:rPr lang="ar-JO" dirty="0" smtClean="0"/>
              <a:t>7-وجود عدد كبيرٌ من الجامعات </a:t>
            </a:r>
            <a:r>
              <a:rPr lang="ar-JO" dirty="0" smtClean="0"/>
              <a:t>في الاردن التي </a:t>
            </a:r>
            <a:r>
              <a:rPr lang="ar-JO" dirty="0" smtClean="0"/>
              <a:t>تخرج اعاد هابلة من </a:t>
            </a:r>
            <a:r>
              <a:rPr lang="ar-JO" dirty="0" smtClean="0"/>
              <a:t>الخرجيٌنٌ </a:t>
            </a:r>
            <a:r>
              <a:rPr lang="ar-JO" dirty="0" smtClean="0"/>
              <a:t>مقابل سوق العمل المحدود .</a:t>
            </a:r>
          </a:p>
          <a:p>
            <a:pPr algn="just" rtl="1">
              <a:buNone/>
            </a:pPr>
            <a:r>
              <a:rPr lang="ar-JO" dirty="0" smtClean="0"/>
              <a:t>8- تزا يدٌ اعداد الخرجٌينٌ من </a:t>
            </a:r>
            <a:r>
              <a:rPr lang="ar-JO" dirty="0" smtClean="0"/>
              <a:t>الجامعات في الاردن </a:t>
            </a:r>
            <a:r>
              <a:rPr lang="ar-JO" dirty="0" smtClean="0"/>
              <a:t>مقابل محدود ةٌ الوظائف في القطاع الحكومي.</a:t>
            </a:r>
          </a:p>
          <a:p>
            <a:pPr algn="r" rtl="1"/>
            <a:r>
              <a:rPr lang="ar-JO" dirty="0" smtClean="0"/>
              <a:t>9-عدم وجود وحدات ادارةٌ في الجامعات لمساعدة الخرجٌينٌ والخريجٌات في البحث عن فرص عمل مناسب وان وجدت هذي الوحدات تكون غير فعاله</a:t>
            </a:r>
          </a:p>
          <a:p>
            <a:pPr algn="r" rtl="1">
              <a:buNone/>
            </a:pPr>
            <a:r>
              <a:rPr lang="ar-JO" dirty="0" smtClean="0"/>
              <a:t>10تخوف الخرجٌينٌ من عدم التزام القطاع الخاص بالوفاء بالالتزامات القانونيةٌ للعامل اثناء وبعد انتهاء فترة الخدمة مقارنة بالقطاع الحكومي. </a:t>
            </a:r>
          </a:p>
          <a:p>
            <a:pPr algn="r" rtl="1">
              <a:buNone/>
            </a:pPr>
            <a:r>
              <a:rPr lang="ar-JO" dirty="0" smtClean="0"/>
              <a:t>11-عدم الثقة بالقطاع الخاص كونه شركات صغرى و تدار بعقلية الدكان </a:t>
            </a:r>
          </a:p>
          <a:p>
            <a:pPr algn="r" rtl="1">
              <a:buNone/>
            </a:pPr>
            <a:r>
              <a:rPr lang="ar-JO" dirty="0" smtClean="0"/>
              <a:t>12-عدم ثبات الوضع الاقتصادي بالاردن نتج عنه الخوف من انشاء عمل خاص بالفرد والمبادرات الريادية </a:t>
            </a:r>
          </a:p>
          <a:p>
            <a:pPr algn="r" rtl="1">
              <a:buNone/>
            </a:pPr>
            <a:r>
              <a:rPr lang="ar-JO" dirty="0" smtClean="0"/>
              <a:t>13-عدم توافق التخصصات الجامعيةٌ مع احتياٌجات سوق العمل المتاح للخر جٌينٌ والخريجٌات</a:t>
            </a:r>
          </a:p>
          <a:p>
            <a:pPr algn="r" rtl="1">
              <a:buNone/>
            </a:pPr>
            <a:r>
              <a:rPr lang="ar-JO" dirty="0" smtClean="0"/>
              <a:t>14- ضعف الخريجين والخريجات علميا نتج عنه البحث في القطاع الحكومي فقط </a:t>
            </a:r>
          </a:p>
          <a:p>
            <a:pPr algn="r" rtl="1">
              <a:buNone/>
            </a:pPr>
            <a:r>
              <a:rPr lang="ar-JO" dirty="0" smtClean="0"/>
              <a:t>15- عدم تقديم دورات متخصصه في مهارات التواصل والبحث عن عمل في الجامعات </a:t>
            </a:r>
          </a:p>
          <a:p>
            <a:pPr algn="r" rtl="1">
              <a:buNone/>
            </a:pPr>
            <a:r>
              <a:rPr lang="ar-JO" dirty="0" smtClean="0"/>
              <a:t>16-ضعف الخرجين والخريجات بتسويق انفسهم</a:t>
            </a:r>
          </a:p>
          <a:p>
            <a:pPr algn="r" rtl="1">
              <a:buNone/>
            </a:pPr>
            <a:r>
              <a:rPr lang="ar-JO" dirty="0" smtClean="0"/>
              <a:t>17-وجود خصابص عد يدٌة تتميزٌ بها منشأت القطاع الخاص مثل حجم المنشأة من حيثٌ حجم راس المال والذي بدوره لا يمٌكن صاحب المنشاة من الاستعانة بالعمالة الوطنيةٌ ذات الاجور الاعلى من اجور العمالة الوافدة الامر الذي سٌاعد استقطاب العمالة الوافدة ، وتتركز معظم منشبات القطاع الخاص بالمشروعات الفرد يةٌ</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algn="r" rtl="1">
              <a:buNone/>
            </a:pPr>
            <a:r>
              <a:rPr lang="ar-JO" dirty="0" smtClean="0"/>
              <a:t>18-اصحاب الاعمال عن تشغيلٌ العمالة الوطنيةٌ مٌثل احدى المعوقات –</a:t>
            </a:r>
          </a:p>
          <a:p>
            <a:pPr algn="r" rtl="1">
              <a:buNone/>
            </a:pPr>
            <a:r>
              <a:rPr lang="ar-JO" dirty="0" smtClean="0"/>
              <a:t>التي تحول دون مساهمة العمالة الوطنيةٌ بمنشبات القطاع الخاص ، حيثٌ اتضح ان اصحاب الاعمال لديهٌم اتجاهات سالبة قويةٌ اتجاه العمالة الوطنيةٌ ، واهم هذه الاتجاهات تتلخص في ان العمالة الوطنيةٌ تتسم بالبطء والاتكاليةٌ وعدم السعي لتحسينٌ قدراتها العلميةٌ والمهنيةٌ واخيرٌا ضعف مستوى تأهيلٌ هذه العمالة .</a:t>
            </a:r>
          </a:p>
          <a:p>
            <a:pPr algn="r" rtl="1">
              <a:buNone/>
            </a:pPr>
            <a:r>
              <a:rPr lang="ar-JO" dirty="0" smtClean="0"/>
              <a:t>19-هناك عوامل عد دٌة تجعل الافراد يعزفون عن الالتحاق بوظائف القطاع الخاص وهذه العوامل مثل مستوى الاجور والرواتب طول</a:t>
            </a:r>
          </a:p>
          <a:p>
            <a:pPr algn="r" rtl="1">
              <a:buNone/>
            </a:pPr>
            <a:r>
              <a:rPr lang="ar-JO" dirty="0" smtClean="0"/>
              <a:t>ساعات الدوام و بطء الترقيةٌ ، قلت الانجازات ، عدم اكتساب المهارات وان العمل بالقطاع الخاص اقل امانا من الوظائف الحكوميةٌ</a:t>
            </a:r>
          </a:p>
          <a:p>
            <a:pPr algn="r" rtl="1">
              <a:buNone/>
            </a:pPr>
            <a:r>
              <a:rPr lang="ar-JO" dirty="0" smtClean="0"/>
              <a:t>20-عدم وجود استثمارات حقيقية في المناطق النائية</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1. The majority of society members in remote areas suffer from poverty and deprivation due to lack of income,  or inadequate income in meeting the basic needs of family members.</a:t>
            </a:r>
            <a:br>
              <a:rPr lang="en-US" dirty="0" smtClean="0"/>
            </a:br>
            <a:r>
              <a:rPr lang="en-US" dirty="0" smtClean="0"/>
              <a:t> 2 - The scarcity of operating capital in most of the respondents was the main obstacle to their transition to better productive areas commensurate with their specific competencies and their academic achievement.</a:t>
            </a:r>
            <a:br>
              <a:rPr lang="en-US" dirty="0" smtClean="0"/>
            </a:br>
            <a:r>
              <a:rPr lang="en-US" dirty="0" smtClean="0"/>
              <a:t>3 - The most common types of unemployment and poverty among the sample are (compulsory unemployment, self - benefit).</a:t>
            </a:r>
            <a:br>
              <a:rPr lang="en-US" dirty="0" smtClean="0"/>
            </a:br>
            <a:r>
              <a:rPr lang="en-US" dirty="0" smtClean="0"/>
              <a:t>4. All unemployment and poverty included all races and ages (young people, the elderly, the elderly, scientific levels, etc.)</a:t>
            </a:r>
            <a:br>
              <a:rPr lang="en-US" dirty="0" smtClean="0"/>
            </a:br>
            <a:r>
              <a:rPr lang="en-US" dirty="0" smtClean="0"/>
              <a:t>5 - It turns out that the vast majority of people in the remote areas know that the unemployed is working outside the government department only, even if he/she has work in the private sector or self employment.</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6 - The rate of growth population in Jordan is high relative to neighboring countries, one of the reasons behind the problem of </a:t>
            </a:r>
            <a:r>
              <a:rPr lang="en-US" dirty="0" smtClean="0"/>
              <a:t>unemployment</a:t>
            </a:r>
            <a:r>
              <a:rPr lang="en-US" dirty="0" smtClean="0"/>
              <a:t>.</a:t>
            </a:r>
            <a:endParaRPr lang="ar-JO" dirty="0" smtClean="0"/>
          </a:p>
          <a:p>
            <a:r>
              <a:rPr lang="en-US" dirty="0" smtClean="0"/>
              <a:t>7 </a:t>
            </a:r>
            <a:r>
              <a:rPr lang="en-US" dirty="0" smtClean="0"/>
              <a:t>- The presence of a large number of universities in Jordan, which graduated the return of a drop of the graduates compared to the limited labor market</a:t>
            </a:r>
            <a:r>
              <a:rPr lang="en-US" dirty="0" smtClean="0"/>
              <a:t>.</a:t>
            </a:r>
          </a:p>
          <a:p>
            <a:r>
              <a:rPr lang="en-US" dirty="0" smtClean="0"/>
              <a:t>8</a:t>
            </a:r>
            <a:r>
              <a:rPr lang="en-US" dirty="0" smtClean="0"/>
              <a:t>. The number of graduates from universities in Jordan has increased in comparison with the limited number of jobs in the public sector. </a:t>
            </a:r>
            <a:endParaRPr lang="ar-JO" dirty="0" smtClean="0"/>
          </a:p>
          <a:p>
            <a:r>
              <a:rPr lang="en-US" dirty="0" smtClean="0"/>
              <a:t>9 </a:t>
            </a:r>
            <a:r>
              <a:rPr lang="en-US" dirty="0" smtClean="0"/>
              <a:t>- Lack of administration units in universities to help graduates and graduates in the search for suitable jobs and if found these units are ineffective </a:t>
            </a:r>
            <a:endParaRPr lang="ar-JO" dirty="0" smtClean="0"/>
          </a:p>
          <a:p>
            <a:r>
              <a:rPr lang="en-US" dirty="0" smtClean="0"/>
              <a:t>10</a:t>
            </a:r>
            <a:r>
              <a:rPr lang="en-US" dirty="0" smtClean="0"/>
              <a:t>. The graduates fear that the private sector will not comply with the legal obligations of the worker during and after the end of the service period compared to the government sector.</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r>
              <a:rPr lang="en-US" dirty="0" smtClean="0"/>
              <a:t>11 - Lack of confidence in the private sector being small companies and managed by the mentality of the shop </a:t>
            </a:r>
            <a:endParaRPr lang="ar-JO" dirty="0" smtClean="0"/>
          </a:p>
          <a:p>
            <a:r>
              <a:rPr lang="en-US" dirty="0" smtClean="0"/>
              <a:t>12 </a:t>
            </a:r>
            <a:r>
              <a:rPr lang="en-US" dirty="0" smtClean="0"/>
              <a:t>- The instability of the economic situation in Jordan resulted in the fear of establishing individual work and entrepreneurship initiatives </a:t>
            </a:r>
            <a:endParaRPr lang="ar-JO" dirty="0" smtClean="0"/>
          </a:p>
          <a:p>
            <a:r>
              <a:rPr lang="en-US" dirty="0" smtClean="0"/>
              <a:t>13 </a:t>
            </a:r>
            <a:r>
              <a:rPr lang="en-US" dirty="0" smtClean="0"/>
              <a:t>- The incompatibility of university majors with the needs of the labor market available to the male and female </a:t>
            </a:r>
            <a:r>
              <a:rPr lang="en-US" dirty="0" smtClean="0"/>
              <a:t>graduates</a:t>
            </a:r>
            <a:endParaRPr lang="ar-JO" dirty="0" smtClean="0"/>
          </a:p>
          <a:p>
            <a:r>
              <a:rPr lang="en-US" dirty="0" smtClean="0"/>
              <a:t> </a:t>
            </a:r>
            <a:r>
              <a:rPr lang="en-US" dirty="0" smtClean="0"/>
              <a:t>14 - The weakness of graduates and graduates scientifically resulted in research in the government sector only </a:t>
            </a:r>
            <a:endParaRPr lang="ar-JO" dirty="0" smtClean="0"/>
          </a:p>
          <a:p>
            <a:r>
              <a:rPr lang="en-US" dirty="0" smtClean="0"/>
              <a:t>15 </a:t>
            </a:r>
            <a:r>
              <a:rPr lang="en-US" dirty="0" smtClean="0"/>
              <a:t>- Failure to provide specialized courses in communication </a:t>
            </a:r>
            <a:r>
              <a:rPr lang="en-US" dirty="0" smtClean="0"/>
              <a:t>skills, job hunting </a:t>
            </a:r>
            <a:r>
              <a:rPr lang="en-US" dirty="0" smtClean="0"/>
              <a:t>and job search in universities </a:t>
            </a:r>
            <a:endParaRPr lang="ar-JO" dirty="0" smtClean="0"/>
          </a:p>
          <a:p>
            <a:r>
              <a:rPr lang="en-US" dirty="0" smtClean="0"/>
              <a:t>16 </a:t>
            </a:r>
            <a:r>
              <a:rPr lang="en-US" dirty="0" smtClean="0"/>
              <a:t>- weak graduates and graduates marketing themselves </a:t>
            </a:r>
            <a:endParaRPr lang="ar-JO" dirty="0" smtClean="0"/>
          </a:p>
          <a:p>
            <a:r>
              <a:rPr lang="en-US" dirty="0" smtClean="0"/>
              <a:t>17 </a:t>
            </a:r>
            <a:r>
              <a:rPr lang="en-US" dirty="0" smtClean="0"/>
              <a:t>- the existence of many privations characterized by private sector establishments such as size of the establishment in terms of size of capital, which in turn can not the owner of the establishment to employ national workers with higher wages of expatriate labor, which helped attract expatriate labor, and concentrated most of the private sector enterprises individual </a:t>
            </a:r>
            <a:r>
              <a:rPr lang="en-US" dirty="0" smtClean="0"/>
              <a:t>projects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1600200"/>
            <a:ext cx="8229600" cy="4637112"/>
          </a:xfrm>
        </p:spPr>
        <p:txBody>
          <a:bodyPr>
            <a:normAutofit fontScale="77500" lnSpcReduction="20000"/>
          </a:bodyPr>
          <a:lstStyle/>
          <a:p>
            <a:r>
              <a:rPr lang="en-US" dirty="0" smtClean="0"/>
              <a:t>18 - Employers on the employment of national labor such as one of the obstacles - Which has prevented the contribution of national manpower to the private sector. It has become clear that employers have strong negative attitudes towards national labor. The most important of these trends is that national labor is slow and dependent, and that it is not seeking to improve its scientific and professional capabilities</a:t>
            </a:r>
            <a:r>
              <a:rPr lang="en-US" dirty="0" smtClean="0"/>
              <a:t>.</a:t>
            </a:r>
          </a:p>
          <a:p>
            <a:r>
              <a:rPr lang="en-US" dirty="0" smtClean="0"/>
              <a:t> </a:t>
            </a:r>
            <a:r>
              <a:rPr lang="en-US" dirty="0" smtClean="0"/>
              <a:t>19. There are several factors that make individuals reluctant to join private sector jobs, such as wage and salary levels Working hours and slow promotion, I said achievements, lack of skills acquisition and work in the private sector less secure than government jobs </a:t>
            </a:r>
            <a:endParaRPr lang="en-US" dirty="0" smtClean="0"/>
          </a:p>
          <a:p>
            <a:r>
              <a:rPr lang="en-US" dirty="0" smtClean="0"/>
              <a:t>20</a:t>
            </a:r>
            <a:r>
              <a:rPr lang="en-US" dirty="0" smtClean="0"/>
              <a:t>. Lack of real investments in remote areas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a:bodyPr>
          <a:lstStyle/>
          <a:p>
            <a:pPr algn="ctr"/>
            <a:r>
              <a:rPr lang="en-GB" sz="4800" dirty="0" smtClean="0"/>
              <a:t>Prof Omer </a:t>
            </a:r>
            <a:r>
              <a:rPr lang="en-GB" sz="4800" dirty="0" err="1" smtClean="0"/>
              <a:t>Nawaf</a:t>
            </a:r>
            <a:r>
              <a:rPr lang="en-GB" sz="4800" dirty="0" smtClean="0"/>
              <a:t> </a:t>
            </a:r>
            <a:r>
              <a:rPr lang="en-GB" sz="4800" dirty="0" err="1" smtClean="0"/>
              <a:t>Maaitah</a:t>
            </a:r>
            <a:endParaRPr lang="en-GB" sz="4800" dirty="0" smtClean="0"/>
          </a:p>
          <a:p>
            <a:pPr algn="ctr"/>
            <a:r>
              <a:rPr lang="en-GB" sz="4800" dirty="0" smtClean="0"/>
              <a:t>JOB-JO coordinator</a:t>
            </a:r>
            <a:endParaRPr lang="en-GB" sz="4800" dirty="0"/>
          </a:p>
        </p:txBody>
      </p:sp>
    </p:spTree>
    <p:extLst>
      <p:ext uri="{BB962C8B-B14F-4D97-AF65-F5344CB8AC3E}">
        <p14:creationId xmlns:p14="http://schemas.microsoft.com/office/powerpoint/2010/main" xmlns="" val="38189307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83F42EE6-6945-4E77-9814-D5F27BE04E7B}" type="slidenum">
              <a:rPr lang="en-GB" smtClean="0"/>
              <a:pPr/>
              <a:t>20</a:t>
            </a:fld>
            <a:endParaRPr lang="en-GB"/>
          </a:p>
        </p:txBody>
      </p:sp>
      <p:pic>
        <p:nvPicPr>
          <p:cNvPr id="4" name="Picture 3" descr="thankyou3.jpg"/>
          <p:cNvPicPr>
            <a:picLocks noChangeAspect="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92837" y="980729"/>
            <a:ext cx="8168922" cy="53285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1266"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4044704" y="6469309"/>
            <a:ext cx="865187" cy="4016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1193597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problem of unemployment and poverty in the Arab or Jordanian society is complex problem in terms of the causes and the repercussions between the political economy and social life at the same time, it is an economic phenomenon in terms of reasons, but political and social in terms of results </a:t>
            </a:r>
            <a:r>
              <a:rPr lang="ar-SA" dirty="0" smtClean="0"/>
              <a:t> </a:t>
            </a: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rtl="1"/>
            <a:r>
              <a:rPr lang="ar-SA" dirty="0" smtClean="0"/>
              <a:t>ان مشكلة البطالة والفقر في  المجتمع العربي او الاردني بشكل حصري من المشاكل المركبة من حيث تتداخل مسببات هذه المشكلة</a:t>
            </a:r>
            <a:endParaRPr lang="en-US" dirty="0" smtClean="0"/>
          </a:p>
          <a:p>
            <a:r>
              <a:rPr lang="ar-SA" dirty="0" smtClean="0"/>
              <a:t>وتداعياٌتها بينٌ الاقتصاد السياٌسية والحياة الاجتماعيةٌ في الوقت ذاته ، فهي ظاهرة اقتصاديةٌ من حيث الاسباب الا انها سياٌسيةٌ واجتماعيةٌ من حيثٌ النتابج</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The phenomenon of unemployment is not  a local problem or Arab but it is  international, and constitute a danger. </a:t>
            </a:r>
          </a:p>
          <a:p>
            <a:r>
              <a:rPr lang="en-US" dirty="0" smtClean="0"/>
              <a:t>The rates of unemployment vary from country to country as well as different treatment and causes.</a:t>
            </a:r>
          </a:p>
          <a:p>
            <a:r>
              <a:rPr lang="en-US" dirty="0" smtClean="0"/>
              <a:t> In the developing countries is a reflection of another problem is the problem of (Un civilization) backwardness, but in developed countries are the contradictions of the current progress of modern technology. </a:t>
            </a:r>
          </a:p>
          <a:p>
            <a:r>
              <a:rPr lang="en-US" dirty="0" smtClean="0"/>
              <a:t>Also, there are no guarantees for the unemployed powers in the countries. Unemployment means deprivation, poverty, hunger and suffering in developing countries and begging in countries.</a:t>
            </a:r>
          </a:p>
          <a:p>
            <a:r>
              <a:rPr lang="en-US" dirty="0" smtClean="0"/>
              <a:t> In which they are developed for the social protection of the unemployed, such as unemployment benefits and guarantee projects.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Which in many cases provide minimum humanitarian standards for the lives of the unemployed, from the outset. The 1970s and the world live the age of unemployment due to inflation and the general budget deficit. Domestic and foreign debt and government non-interference effectively in increasing economic growth and industrialization to achieve employment.</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lgn="just" rtl="1">
              <a:buNone/>
            </a:pPr>
            <a:r>
              <a:rPr lang="ar-SA" dirty="0" smtClean="0"/>
              <a:t>ان ظاهرة البطالة تعتبر مشكلة محليةٌ عربية ودوليةٌ ، وتشكل خطراً </a:t>
            </a:r>
            <a:r>
              <a:rPr lang="en-US" dirty="0" smtClean="0"/>
              <a:t>–</a:t>
            </a:r>
          </a:p>
          <a:p>
            <a:pPr algn="just" rtl="1">
              <a:buNone/>
            </a:pPr>
            <a:r>
              <a:rPr lang="ar-SA" dirty="0" smtClean="0"/>
              <a:t>كبيرٌاً على المجتمعات  , وتختلف نسب البطالة من بلد الى اخر كذلك تختتلف معالجتها واسبابها ،</a:t>
            </a:r>
            <a:endParaRPr lang="en-US" dirty="0" smtClean="0"/>
          </a:p>
          <a:p>
            <a:pPr algn="just" rtl="1">
              <a:buNone/>
            </a:pPr>
            <a:r>
              <a:rPr lang="ar-SA" dirty="0" smtClean="0"/>
              <a:t>في الدول الناميةٌ تكون انعكاساً لمشكلة اخرى وهي مشكلة التخلف اما في الدول المتقدمة فهي تناقضات التقدم الراهن للتكنلوجياٌ المعاصرة ،</a:t>
            </a:r>
            <a:endParaRPr lang="en-US" dirty="0" smtClean="0"/>
          </a:p>
          <a:p>
            <a:pPr algn="just" rtl="1">
              <a:buNone/>
            </a:pPr>
            <a:r>
              <a:rPr lang="ar-SA" dirty="0" smtClean="0"/>
              <a:t> وكذلك لايوٌجد ضمانات للقوى العاطلة في الدول</a:t>
            </a:r>
            <a:r>
              <a:rPr lang="en-US" dirty="0" smtClean="0"/>
              <a:t> </a:t>
            </a:r>
            <a:r>
              <a:rPr lang="ar-SA" dirty="0" smtClean="0"/>
              <a:t>الناميةٌ فالبطالة تعني الحرمان والفقر و الجوع والمعاناة في الدول الناميةٌ والتسول اما في الدول</a:t>
            </a:r>
            <a:r>
              <a:rPr lang="en-US" dirty="0" smtClean="0"/>
              <a:t> </a:t>
            </a:r>
            <a:r>
              <a:rPr lang="ar-SA" dirty="0" smtClean="0"/>
              <a:t>المتقدمة ففيها تقام للحمايةٌ الاجتماعيةٌ للعاطلينٌ مثل اعانات البطالة ومشاريع الضمان</a:t>
            </a:r>
            <a:r>
              <a:rPr lang="en-US" dirty="0" smtClean="0"/>
              <a:t> </a:t>
            </a:r>
            <a:r>
              <a:rPr lang="ar-SA" dirty="0" smtClean="0"/>
              <a:t>الاجتماع التي توفر في كثيرٌ من الحالات حدودا دٌنيا إنسانيةٌ لمعيشٌة العاطلينٌ ، فمنذ بدايةٌ</a:t>
            </a:r>
            <a:r>
              <a:rPr lang="en-US" dirty="0" smtClean="0"/>
              <a:t> </a:t>
            </a:r>
            <a:r>
              <a:rPr lang="ar-SA" dirty="0" smtClean="0"/>
              <a:t>السبعينٌات من القرن الماض والعالم عٌيشٌ عصر البطالة بسبب التضخم وعجز الموازنة العامة</a:t>
            </a:r>
            <a:r>
              <a:rPr lang="en-US" dirty="0" smtClean="0"/>
              <a:t> </a:t>
            </a:r>
            <a:r>
              <a:rPr lang="ar-SA" dirty="0" smtClean="0"/>
              <a:t>والدينٌ المحلي و الخارج وعدم التدخل الحكومي بفاعليٌة في زياٌدة النمو الاقتصادي والتصنيعٌ</a:t>
            </a:r>
            <a:r>
              <a:rPr lang="en-US" dirty="0" smtClean="0"/>
              <a:t>  </a:t>
            </a:r>
            <a:r>
              <a:rPr lang="ar-SA" dirty="0" smtClean="0"/>
              <a:t>لتحقيقٌ التوظيف .</a:t>
            </a:r>
            <a:endParaRPr lang="en-US" dirty="0" smtClean="0"/>
          </a:p>
          <a:p>
            <a:pPr algn="just" rtl="1">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The study aimed to identify the components of the labor market and its future trends, besides knowing the size of the demand for labor in the public and private sectors, in addition to identify the problem of unemployment in the Jordan in </a:t>
            </a:r>
            <a:r>
              <a:rPr lang="en-US" dirty="0" err="1" smtClean="0"/>
              <a:t>genral</a:t>
            </a:r>
            <a:r>
              <a:rPr lang="en-US" dirty="0" smtClean="0"/>
              <a:t> and in remote area specifically in this period. Accordingly, the research problem can be summed up through the following questions: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endParaRPr lang="en-US" dirty="0" smtClean="0"/>
          </a:p>
          <a:p>
            <a:r>
              <a:rPr lang="en-US" dirty="0" smtClean="0"/>
              <a:t>1 What are the reasons for the spread of unemployment.</a:t>
            </a:r>
          </a:p>
          <a:p>
            <a:r>
              <a:rPr lang="en-US" dirty="0" smtClean="0"/>
              <a:t>2 What are the implications of the problem of unemployment on the individual, family and society.</a:t>
            </a:r>
          </a:p>
          <a:p>
            <a:r>
              <a:rPr lang="en-US" dirty="0" smtClean="0"/>
              <a:t>3 What are the solutions and treatments that limit the unemployment problem?</a:t>
            </a:r>
          </a:p>
          <a:p>
            <a:r>
              <a:rPr lang="en-US" dirty="0" smtClean="0"/>
              <a:t>4-What are the main reasons that led to the disruption of the labor market in the Jordan? </a:t>
            </a:r>
          </a:p>
          <a:p>
            <a:r>
              <a:rPr lang="en-US" dirty="0" smtClean="0"/>
              <a:t>5-What are the techniques or methods in order to address this phenomenon,</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AD84637-5195-4F29-A3E0-A93B2E6FC59A}"/>
</file>

<file path=customXml/itemProps2.xml><?xml version="1.0" encoding="utf-8"?>
<ds:datastoreItem xmlns:ds="http://schemas.openxmlformats.org/officeDocument/2006/customXml" ds:itemID="{EE441D79-E79F-4881-B290-E10722D92DFD}"/>
</file>

<file path=customXml/itemProps3.xml><?xml version="1.0" encoding="utf-8"?>
<ds:datastoreItem xmlns:ds="http://schemas.openxmlformats.org/officeDocument/2006/customXml" ds:itemID="{9730AD4E-B4B2-4426-B7CF-566F35B2CC30}"/>
</file>

<file path=docProps/app.xml><?xml version="1.0" encoding="utf-8"?>
<Properties xmlns="http://schemas.openxmlformats.org/officeDocument/2006/extended-properties" xmlns:vt="http://schemas.openxmlformats.org/officeDocument/2006/docPropsVTypes">
  <Template/>
  <TotalTime>243</TotalTime>
  <Words>1698</Words>
  <Application>Microsoft Office PowerPoint</Application>
  <PresentationFormat>On-screen Show (4:3)</PresentationFormat>
  <Paragraphs>75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Civil Head</cp:lastModifiedBy>
  <cp:revision>28</cp:revision>
  <dcterms:created xsi:type="dcterms:W3CDTF">2018-09-11T16:13:06Z</dcterms:created>
  <dcterms:modified xsi:type="dcterms:W3CDTF">2019-03-09T18:27:20Z</dcterms:modified>
</cp:coreProperties>
</file>